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70" r:id="rId3"/>
    <p:sldId id="269" r:id="rId4"/>
    <p:sldId id="277" r:id="rId5"/>
    <p:sldId id="257" r:id="rId6"/>
    <p:sldId id="256" r:id="rId7"/>
    <p:sldId id="261" r:id="rId8"/>
    <p:sldId id="274" r:id="rId9"/>
    <p:sldId id="260" r:id="rId10"/>
    <p:sldId id="262" r:id="rId11"/>
    <p:sldId id="276" r:id="rId12"/>
    <p:sldId id="264" r:id="rId13"/>
    <p:sldId id="272" r:id="rId14"/>
    <p:sldId id="273" r:id="rId15"/>
    <p:sldId id="263" r:id="rId16"/>
    <p:sldId id="265" r:id="rId17"/>
    <p:sldId id="279" r:id="rId18"/>
    <p:sldId id="266" r:id="rId19"/>
    <p:sldId id="271" r:id="rId20"/>
    <p:sldId id="267" r:id="rId21"/>
    <p:sldId id="280" r:id="rId22"/>
    <p:sldId id="268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474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A32BD7-5BB6-4A15-8BBA-5A8058C56B51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61C78E0-1D0C-4780-89B5-4C67F733C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2BD7-5BB6-4A15-8BBA-5A8058C56B51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78E0-1D0C-4780-89B5-4C67F733C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2BD7-5BB6-4A15-8BBA-5A8058C56B51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78E0-1D0C-4780-89B5-4C67F733C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A32BD7-5BB6-4A15-8BBA-5A8058C56B51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1C78E0-1D0C-4780-89B5-4C67F733CA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4A32BD7-5BB6-4A15-8BBA-5A8058C56B51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61C78E0-1D0C-4780-89B5-4C67F733C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2BD7-5BB6-4A15-8BBA-5A8058C56B51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78E0-1D0C-4780-89B5-4C67F733CA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2BD7-5BB6-4A15-8BBA-5A8058C56B51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78E0-1D0C-4780-89B5-4C67F733CA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A32BD7-5BB6-4A15-8BBA-5A8058C56B51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1C78E0-1D0C-4780-89B5-4C67F733CA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2BD7-5BB6-4A15-8BBA-5A8058C56B51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78E0-1D0C-4780-89B5-4C67F733C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A32BD7-5BB6-4A15-8BBA-5A8058C56B51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1C78E0-1D0C-4780-89B5-4C67F733CA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A32BD7-5BB6-4A15-8BBA-5A8058C56B51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1C78E0-1D0C-4780-89B5-4C67F733CA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A32BD7-5BB6-4A15-8BBA-5A8058C56B51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1C78E0-1D0C-4780-89B5-4C67F733C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physics03.narod.ru/Interes/Pribor/voltm.gif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gif"/><Relationship Id="rId2" Type="http://schemas.openxmlformats.org/officeDocument/2006/relationships/audio" Target="file:///D:\&#1086;&#1090;&#1082;&#1088;%20&#1091;&#1088;&#1086;&#1082;%20&#1087;&#1086;%20&#1092;&#1080;&#1079;&#1080;&#1082;&#1077;\vladimir_visockiy_-_01.mp3" TargetMode="External"/><Relationship Id="rId1" Type="http://schemas.openxmlformats.org/officeDocument/2006/relationships/audio" Target="file:///C:\Documents%20and%20Settings\&#1096;&#1082;&#1086;&#1083;&#1072;\&#1056;&#1072;&#1073;&#1086;&#1095;&#1080;&#1081;%20&#1089;&#1090;&#1086;&#1083;\&#1091;&#1088;&#1086;&#1082;\vladimir_visockiy_-_utrennyaya_gimnastika.mp3" TargetMode="External"/><Relationship Id="rId6" Type="http://schemas.openxmlformats.org/officeDocument/2006/relationships/image" Target="../media/image29.gif"/><Relationship Id="rId11" Type="http://schemas.openxmlformats.org/officeDocument/2006/relationships/image" Target="../media/image34.png"/><Relationship Id="rId5" Type="http://schemas.openxmlformats.org/officeDocument/2006/relationships/image" Target="../media/image28.gif"/><Relationship Id="rId10" Type="http://schemas.openxmlformats.org/officeDocument/2006/relationships/image" Target="../media/image33.gif"/><Relationship Id="rId4" Type="http://schemas.openxmlformats.org/officeDocument/2006/relationships/image" Target="../media/image27.png"/><Relationship Id="rId9" Type="http://schemas.openxmlformats.org/officeDocument/2006/relationships/image" Target="../media/image3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D:\&#1086;&#1090;&#1082;&#1088;%20&#1091;&#1088;&#1086;&#1082;%20&#1087;&#1086;%20&#1092;&#1080;&#1079;&#1080;&#1082;&#1077;\3_13.sw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6;&#1090;&#1082;&#1088;%20&#1091;&#1088;&#1086;&#1082;%20&#1087;&#1086;%20&#1092;&#1080;&#1079;&#1080;&#1082;&#1077;\3_12.swf" TargetMode="External"/><Relationship Id="rId2" Type="http://schemas.openxmlformats.org/officeDocument/2006/relationships/hyperlink" Target="file:///D:\&#1086;&#1090;&#1082;&#1088;%20&#1091;&#1088;&#1086;&#1082;%20&#1087;&#1086;%20&#1092;&#1080;&#1079;&#1080;&#1082;&#1077;\3_11.sw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5883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dirty="0" smtClean="0">
                <a:solidFill>
                  <a:srgbClr val="220E9A"/>
                </a:solidFill>
              </a:rPr>
              <a:t>Найти соответствующее условное обозначение</a:t>
            </a:r>
            <a:r>
              <a:rPr lang="ru-RU" sz="3200" dirty="0" smtClean="0"/>
              <a:t> 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7164388" y="4868863"/>
          <a:ext cx="1366837" cy="622300"/>
        </p:xfrm>
        <a:graphic>
          <a:graphicData uri="http://schemas.openxmlformats.org/presentationml/2006/ole">
            <p:oleObj spid="_x0000_s1026" name="Точечный рисунок" r:id="rId3" imgW="7887801" imgH="3591426" progId="PBrush">
              <p:embed/>
            </p:oleObj>
          </a:graphicData>
        </a:graphic>
      </p:graphicFrame>
      <p:pic>
        <p:nvPicPr>
          <p:cNvPr id="2052" name="Picture 9" descr="звоно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981075"/>
            <a:ext cx="10509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2" descr="батарей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4437063"/>
            <a:ext cx="115252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4" descr="лампоч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2781300"/>
            <a:ext cx="1366837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5" descr="амперметр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981075"/>
            <a:ext cx="112712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6" descr="ключ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92950" y="2924175"/>
            <a:ext cx="1427163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7" descr="амперметр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0" y="2924175"/>
            <a:ext cx="84455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8" descr="батарея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76600" y="1341438"/>
            <a:ext cx="7683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33" descr="звонок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87900" y="4581525"/>
            <a:ext cx="7207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34" descr="ключ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16463" y="1412875"/>
            <a:ext cx="76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35" descr="лампа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48038" y="4581525"/>
            <a:ext cx="7350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36" descr="резистор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87900" y="2924175"/>
            <a:ext cx="728663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Обозначения вольтметра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42" t="37323" r="7518" b="26264"/>
          <a:stretch>
            <a:fillRect/>
          </a:stretch>
        </p:blipFill>
        <p:spPr bwMode="auto">
          <a:xfrm>
            <a:off x="571472" y="1928802"/>
            <a:ext cx="798915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создания вольтметра</a:t>
            </a:r>
            <a:endParaRPr lang="ru-RU" dirty="0"/>
          </a:p>
        </p:txBody>
      </p:sp>
      <p:pic>
        <p:nvPicPr>
          <p:cNvPr id="3" name="Picture 2" descr="C:\Users\Алексей\Desktop\0_1acf5_7e5c4dbf_XL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246434"/>
            <a:ext cx="4815420" cy="3611565"/>
          </a:xfrm>
          <a:prstGeom prst="rect">
            <a:avLst/>
          </a:prstGeom>
          <a:noFill/>
        </p:spPr>
      </p:pic>
      <p:pic>
        <p:nvPicPr>
          <p:cNvPr id="4" name="Picture 2" descr="C:\Users\Алексей\Desktop\abm44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1539" y="1895454"/>
            <a:ext cx="3622662" cy="2716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Правило пользования вольтметром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hlinkClick r:id="rId3" action="ppaction://hlinksldjump"/>
              </a:rPr>
              <a:t>На какое максимальное напряжение рассчитан прибор. </a:t>
            </a:r>
            <a:endParaRPr lang="ru-RU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hlinkClick r:id="rId4" action="ppaction://hlinksldjump"/>
              </a:rPr>
              <a:t>Определить цену деления. </a:t>
            </a:r>
            <a:endParaRPr lang="ru-RU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hlinkClick r:id="rId5" action="ppaction://hlinksldjump"/>
              </a:rPr>
              <a:t>Включать параллельно потребителю или источнику тока, "+", соединить с "+" источника.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На какое максимальное напряжение рассчитан прибор.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7" descr="вольметр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10000" contrast="30000"/>
          </a:blip>
          <a:srcRect/>
          <a:stretch>
            <a:fillRect/>
          </a:stretch>
        </p:blipFill>
        <p:spPr bwMode="auto">
          <a:xfrm>
            <a:off x="4500563" y="1412875"/>
            <a:ext cx="3687762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147050" cy="8683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dirty="0" smtClean="0">
                <a:solidFill>
                  <a:srgbClr val="220E9A"/>
                </a:solidFill>
                <a:latin typeface="Monotype Corsiva" pitchFamily="66" charset="0"/>
              </a:rPr>
              <a:t>Определите цену деления прибора: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2857496"/>
            <a:ext cx="2243138" cy="488963"/>
          </a:xfrm>
        </p:spPr>
        <p:txBody>
          <a:bodyPr/>
          <a:lstStyle/>
          <a:p>
            <a:pPr eaLnBrk="1" hangingPunct="1"/>
            <a:r>
              <a:rPr lang="ru-RU" dirty="0" smtClean="0"/>
              <a:t>0,2 В/дел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18436" name="Picture 7" descr="вольметр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lum bright="10000" contrast="30000"/>
          </a:blip>
          <a:srcRect/>
          <a:stretch>
            <a:fillRect/>
          </a:stretch>
        </p:blipFill>
        <p:spPr bwMode="auto">
          <a:xfrm>
            <a:off x="4429124" y="857232"/>
            <a:ext cx="3687762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dirty="0" smtClean="0"/>
              <a:t>Включение в цепь вольтметра</a:t>
            </a:r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2417733" y="1676376"/>
            <a:ext cx="3905250" cy="2166935"/>
            <a:chOff x="2417733" y="1676376"/>
            <a:chExt cx="3905250" cy="2166935"/>
          </a:xfrm>
        </p:grpSpPr>
        <p:pic>
          <p:nvPicPr>
            <p:cNvPr id="4" name="Рисунок 3" descr="pic2.gif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4151"/>
            <a:stretch>
              <a:fillRect/>
            </a:stretch>
          </p:blipFill>
          <p:spPr>
            <a:xfrm>
              <a:off x="2417733" y="1676376"/>
              <a:ext cx="3905250" cy="2166935"/>
            </a:xfrm>
            <a:prstGeom prst="rect">
              <a:avLst/>
            </a:prstGeom>
          </p:spPr>
        </p:pic>
        <p:sp>
          <p:nvSpPr>
            <p:cNvPr id="5" name="Овал 4"/>
            <p:cNvSpPr/>
            <p:nvPr/>
          </p:nvSpPr>
          <p:spPr>
            <a:xfrm>
              <a:off x="2632047" y="1747814"/>
              <a:ext cx="1000132" cy="10001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/>
                <a:t>А</a:t>
              </a:r>
              <a:endParaRPr lang="ru-RU" sz="6000" dirty="0"/>
            </a:p>
          </p:txBody>
        </p:sp>
        <p:sp>
          <p:nvSpPr>
            <p:cNvPr id="7" name="Плюс 6"/>
            <p:cNvSpPr/>
            <p:nvPr/>
          </p:nvSpPr>
          <p:spPr>
            <a:xfrm>
              <a:off x="5346691" y="1676376"/>
              <a:ext cx="285752" cy="35719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632179" y="3748078"/>
            <a:ext cx="1928826" cy="2214578"/>
            <a:chOff x="3632179" y="3748078"/>
            <a:chExt cx="1928826" cy="2214578"/>
          </a:xfrm>
        </p:grpSpPr>
        <p:sp>
          <p:nvSpPr>
            <p:cNvPr id="8" name="Овал 7"/>
            <p:cNvSpPr/>
            <p:nvPr/>
          </p:nvSpPr>
          <p:spPr>
            <a:xfrm>
              <a:off x="4060807" y="4891086"/>
              <a:ext cx="1071570" cy="1071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/>
                <a:t>V</a:t>
              </a:r>
              <a:endParaRPr lang="ru-RU" sz="66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703617" y="3826159"/>
              <a:ext cx="333271" cy="1626782"/>
            </a:xfrm>
            <a:custGeom>
              <a:avLst/>
              <a:gdLst>
                <a:gd name="connsiteX0" fmla="*/ 329610 w 329610"/>
                <a:gd name="connsiteY0" fmla="*/ 1626782 h 1626782"/>
                <a:gd name="connsiteX1" fmla="*/ 0 w 329610"/>
                <a:gd name="connsiteY1" fmla="*/ 1626782 h 1626782"/>
                <a:gd name="connsiteX2" fmla="*/ 0 w 329610"/>
                <a:gd name="connsiteY2" fmla="*/ 0 h 1626782"/>
                <a:gd name="connsiteX3" fmla="*/ 0 w 329610"/>
                <a:gd name="connsiteY3" fmla="*/ 0 h 162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610" h="1626782">
                  <a:moveTo>
                    <a:pt x="329610" y="1626782"/>
                  </a:moveTo>
                  <a:lnTo>
                    <a:pt x="0" y="162678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142674" y="3826159"/>
              <a:ext cx="340242" cy="1626782"/>
            </a:xfrm>
            <a:custGeom>
              <a:avLst/>
              <a:gdLst>
                <a:gd name="connsiteX0" fmla="*/ 0 w 340242"/>
                <a:gd name="connsiteY0" fmla="*/ 1626782 h 1626782"/>
                <a:gd name="connsiteX1" fmla="*/ 340242 w 340242"/>
                <a:gd name="connsiteY1" fmla="*/ 1616149 h 1626782"/>
                <a:gd name="connsiteX2" fmla="*/ 340242 w 340242"/>
                <a:gd name="connsiteY2" fmla="*/ 10633 h 1626782"/>
                <a:gd name="connsiteX3" fmla="*/ 340242 w 340242"/>
                <a:gd name="connsiteY3" fmla="*/ 0 h 162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242" h="1626782">
                  <a:moveTo>
                    <a:pt x="0" y="1626782"/>
                  </a:moveTo>
                  <a:cubicBezTo>
                    <a:pt x="113410" y="1623123"/>
                    <a:pt x="226773" y="1616149"/>
                    <a:pt x="340242" y="1616149"/>
                  </a:cubicBezTo>
                  <a:lnTo>
                    <a:pt x="340242" y="10633"/>
                  </a:lnTo>
                  <a:lnTo>
                    <a:pt x="340242" y="0"/>
                  </a:ln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632179" y="3748078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5418129" y="3748078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люс 12"/>
            <p:cNvSpPr/>
            <p:nvPr/>
          </p:nvSpPr>
          <p:spPr>
            <a:xfrm>
              <a:off x="3768714" y="5145111"/>
              <a:ext cx="285752" cy="285752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Минус 13"/>
            <p:cNvSpPr/>
            <p:nvPr/>
          </p:nvSpPr>
          <p:spPr>
            <a:xfrm>
              <a:off x="5229234" y="5218137"/>
              <a:ext cx="214314" cy="14287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Блок-схема: узел суммирования 5"/>
          <p:cNvSpPr/>
          <p:nvPr/>
        </p:nvSpPr>
        <p:spPr>
          <a:xfrm>
            <a:off x="4106848" y="3319450"/>
            <a:ext cx="1000132" cy="1000132"/>
          </a:xfrm>
          <a:prstGeom prst="flowChartSummingJunction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1" descr="mhtml:file://D:\мои%20документы\откр%20урок%20по%20физике\Вольтметр.mht!file:///D:\мои%20документы\откр%20урок%20по%20физике\voltm.gif"/>
          <p:cNvSpPr>
            <a:spLocks noChangeAspect="1" noChangeArrowheads="1"/>
          </p:cNvSpPr>
          <p:nvPr/>
        </p:nvSpPr>
        <p:spPr bwMode="auto">
          <a:xfrm>
            <a:off x="0" y="0"/>
            <a:ext cx="2743200" cy="2371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214287"/>
          <a:ext cx="8572560" cy="5929356"/>
        </p:xfrm>
        <a:graphic>
          <a:graphicData uri="http://schemas.openxmlformats.org/drawingml/2006/table">
            <a:tbl>
              <a:tblPr/>
              <a:tblGrid>
                <a:gridCol w="4286280"/>
                <a:gridCol w="4286280"/>
              </a:tblGrid>
              <a:tr h="296467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9900FF"/>
                          </a:solidFill>
                          <a:latin typeface="Times New Roman"/>
                        </a:rPr>
                        <a:t>ВОЛЬТМЕТР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r>
                        <a:rPr lang="ru-RU" sz="1600" b="1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Назначение:</a:t>
                      </a:r>
                      <a:r>
                        <a:rPr lang="ru-RU" sz="1600" dirty="0">
                          <a:solidFill>
                            <a:srgbClr val="9900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для измерения напряжения постоянного тока (на шкале знак "—" постоянного тока)</a:t>
                      </a:r>
                    </a:p>
                    <a:p>
                      <a:r>
                        <a:rPr lang="ru-RU" sz="1600" b="1" dirty="0">
                          <a:solidFill>
                            <a:srgbClr val="330099"/>
                          </a:solidFill>
                          <a:latin typeface="Times New Roman"/>
                        </a:rPr>
                        <a:t>Техника хранения и безопасности: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1) оберегайте от ударов и тряски;</a:t>
                      </a:r>
                    </a:p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2)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включайте в цепь с напряжением больше предельно допускаемого;</a:t>
                      </a:r>
                    </a:p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3) в случае "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зашкаливания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" немедленно разомкните цепь!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rgbClr val="330099"/>
                          </a:solidFill>
                          <a:latin typeface="Times New Roman"/>
                        </a:rPr>
                        <a:t>Правила включения: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 Включать параллельно нагрузке или источнику тока.</a:t>
                      </a:r>
                    </a:p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 Соблюдать полярность: клемму, помеченную знаком "+", соединить с "+" источника.</a:t>
                      </a:r>
                    </a:p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3. Рабочее положение школьного вольтметра горизонтальное (на шкале знак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Symbol"/>
                          <a:ea typeface="Times New Roman"/>
                        </a:rPr>
                        <a:t>®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)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4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r>
                        <a:rPr lang="ru-RU" sz="10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рис. 1</a:t>
                      </a: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330099"/>
                          </a:solidFill>
                          <a:latin typeface="Arial"/>
                        </a:rPr>
                        <a:t>Работа с прибором.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 Определите цену деления шкалы с (по рис. 1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с=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(20-10)/5=2В). 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 Определите пределы измерения прибора (по рис. 1 от 0 до 34 В). 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3. Соберите электрическую цепь по схеме и замкните ее, снимите показания прибора, расположив глаз на линии, перпендикулярной шкале и проведенной из точки отсчета. (по рис. 1 U=(30±1)В.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7410" name="Picture 2" descr="http://physics03.narod.ru/Interes/Pribor/voltm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828974" y="2940228"/>
            <a:ext cx="3457274" cy="2989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ladimir_visockiy_-_utrennyaya_gimnasti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133844" y="361156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Физпауза</a:t>
            </a:r>
            <a:endParaRPr lang="ru-RU" dirty="0"/>
          </a:p>
        </p:txBody>
      </p:sp>
      <p:pic>
        <p:nvPicPr>
          <p:cNvPr id="20483" name="Picture 2" descr="\\Us2\d\Мои документы\Анимация\АНИМАЦИИ 1\2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3350" y="1785938"/>
            <a:ext cx="11747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\\Us2\d\Мои документы\Анимация\АНИМАЦИИ 1\3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50" y="4572000"/>
            <a:ext cx="17033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\\Us2\d\Мои документы\Анимация\АНИМАЦИИ 1\3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5" y="157162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 descr="\\Us2\d\Мои документы\Анимация\АНИМАЦИИ 1\11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88" y="2428875"/>
            <a:ext cx="1643062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 descr="\\Us2\d\Мои документы\Анимация\анимашки\233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22662" y="2954331"/>
            <a:ext cx="2200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7" descr="\\Us2\d\Мои документы\Анимация\анимашки\apf02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43688" y="3714750"/>
            <a:ext cx="10382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vladimir_visockiy_-_0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3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</a:t>
            </a:r>
            <a:r>
              <a:rPr lang="ru-RU" dirty="0" err="1" smtClean="0"/>
              <a:t>электробезопасности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Собирай цепь по схеме. Не допускайте пересечения проводов.</a:t>
            </a:r>
          </a:p>
          <a:p>
            <a:r>
              <a:rPr lang="ru-RU" dirty="0" smtClean="0"/>
              <a:t>2. Соблюдай правила подключения электроизмерительных приборов и их полярность.</a:t>
            </a:r>
          </a:p>
          <a:p>
            <a:r>
              <a:rPr lang="ru-RU" dirty="0" smtClean="0"/>
              <a:t>3. Ключ замыкай в последнюю очередь.</a:t>
            </a:r>
          </a:p>
          <a:p>
            <a:r>
              <a:rPr lang="ru-RU" dirty="0" smtClean="0"/>
              <a:t>4. Не касайся оголенных частей цепи.</a:t>
            </a:r>
          </a:p>
          <a:p>
            <a:r>
              <a:rPr lang="ru-RU" dirty="0" smtClean="0"/>
              <a:t>5. Помни, что напряжение выше 12В опасно.</a:t>
            </a:r>
          </a:p>
          <a:p>
            <a:r>
              <a:rPr lang="ru-RU" dirty="0" smtClean="0"/>
              <a:t>6. В случае обнаружении поврежденного </a:t>
            </a:r>
            <a:r>
              <a:rPr lang="ru-RU" dirty="0" err="1" smtClean="0"/>
              <a:t>электро</a:t>
            </a:r>
            <a:r>
              <a:rPr lang="ru-RU" dirty="0" smtClean="0"/>
              <a:t> оборудования, измерительных приборов и проводов отключите источник питания и сообщите об этом учителю.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37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b="12696"/>
          <a:stretch>
            <a:fillRect/>
          </a:stretch>
        </p:blipFill>
        <p:spPr>
          <a:xfrm>
            <a:off x="1928794" y="285728"/>
            <a:ext cx="4126992" cy="1857388"/>
          </a:xfrm>
        </p:spPr>
      </p:pic>
      <p:pic>
        <p:nvPicPr>
          <p:cNvPr id="5" name="Рисунок 4" descr="img371.jpg"/>
          <p:cNvPicPr>
            <a:picLocks noChangeAspect="1"/>
          </p:cNvPicPr>
          <p:nvPr/>
        </p:nvPicPr>
        <p:blipFill>
          <a:blip r:embed="rId3"/>
          <a:srcRect b="19354"/>
          <a:stretch>
            <a:fillRect/>
          </a:stretch>
        </p:blipFill>
        <p:spPr>
          <a:xfrm>
            <a:off x="1928794" y="2143116"/>
            <a:ext cx="4572032" cy="4429156"/>
          </a:xfrm>
          <a:prstGeom prst="rect">
            <a:avLst/>
          </a:prstGeom>
          <a:scene3d>
            <a:camera prst="orthographicFront"/>
            <a:lightRig rig="threePt" dir="t">
              <a:rot lat="0" lon="0" rev="0"/>
            </a:lightRig>
          </a:scene3d>
        </p:spPr>
      </p:pic>
      <p:sp>
        <p:nvSpPr>
          <p:cNvPr id="6" name="Управляющая кнопка: далее 5">
            <a:hlinkClick r:id="rId4" action="ppaction://hlinkfile" highlightClick="1"/>
          </p:cNvPr>
          <p:cNvSpPr/>
          <p:nvPr/>
        </p:nvSpPr>
        <p:spPr>
          <a:xfrm>
            <a:off x="920700" y="6569118"/>
            <a:ext cx="584208" cy="28888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Собрать цепь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file" highlightClick="1"/>
          </p:cNvPr>
          <p:cNvSpPr/>
          <p:nvPr/>
        </p:nvSpPr>
        <p:spPr>
          <a:xfrm>
            <a:off x="642910" y="1571612"/>
            <a:ext cx="785818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3" action="ppaction://hlinkfile" highlightClick="1"/>
          </p:cNvPr>
          <p:cNvSpPr/>
          <p:nvPr/>
        </p:nvSpPr>
        <p:spPr>
          <a:xfrm>
            <a:off x="2125629" y="1566837"/>
            <a:ext cx="876312" cy="54769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результатов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U</a:t>
            </a:r>
            <a:r>
              <a:rPr lang="en-US" sz="1600" dirty="0" smtClean="0"/>
              <a:t>1</a:t>
            </a:r>
            <a:r>
              <a:rPr lang="en-US" dirty="0" smtClean="0"/>
              <a:t>= ______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</a:t>
            </a:r>
            <a:r>
              <a:rPr lang="en-US" sz="1600" dirty="0" smtClean="0"/>
              <a:t>2</a:t>
            </a:r>
            <a:r>
              <a:rPr lang="en-US" dirty="0" smtClean="0"/>
              <a:t>= ______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</a:t>
            </a:r>
            <a:r>
              <a:rPr lang="en-US" sz="1600" dirty="0" smtClean="0"/>
              <a:t>1</a:t>
            </a:r>
            <a:r>
              <a:rPr lang="en-US" dirty="0" smtClean="0"/>
              <a:t>+U</a:t>
            </a:r>
            <a:r>
              <a:rPr lang="en-US" sz="1600" dirty="0" smtClean="0"/>
              <a:t>2 </a:t>
            </a:r>
            <a:r>
              <a:rPr lang="en-US" dirty="0" smtClean="0"/>
              <a:t>= _______________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 smtClean="0"/>
              <a:t>U = __________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U =U1+U2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3005" y="361908"/>
            <a:ext cx="7467600" cy="5381784"/>
          </a:xfrm>
        </p:spPr>
        <p:txBody>
          <a:bodyPr/>
          <a:lstStyle/>
          <a:p>
            <a:r>
              <a:rPr lang="ru-RU" dirty="0" smtClean="0"/>
              <a:t>Что вы сегодня узнали нового на уроке?</a:t>
            </a:r>
          </a:p>
          <a:p>
            <a:r>
              <a:rPr lang="ru-RU" dirty="0" smtClean="0"/>
              <a:t>Где это вам может пригодиться?</a:t>
            </a:r>
          </a:p>
          <a:p>
            <a:r>
              <a:rPr lang="ru-RU" dirty="0" smtClean="0"/>
              <a:t>Что вам помогло усвоить материал?</a:t>
            </a:r>
          </a:p>
          <a:p>
            <a:r>
              <a:rPr lang="ru-RU" dirty="0" smtClean="0"/>
              <a:t>Что понравилось?</a:t>
            </a:r>
          </a:p>
          <a:p>
            <a:r>
              <a:rPr lang="ru-RU" dirty="0" smtClean="0"/>
              <a:t>Чтобы вы </a:t>
            </a:r>
            <a:r>
              <a:rPr lang="ru-RU" dirty="0" err="1" smtClean="0"/>
              <a:t>изъменили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П.39,40</a:t>
            </a:r>
          </a:p>
          <a:p>
            <a:r>
              <a:rPr lang="ru-RU" dirty="0" smtClean="0"/>
              <a:t>Посмотреть  дома для какого напряжения рассчитаны бытовые приборы. Составить табл.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Расшифровать, что означают значки на приборе. Использовать можно Интернет.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0700" y="2808279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прибора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Напряжение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узнали нового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 приборе вольтметре.</a:t>
            </a:r>
          </a:p>
          <a:p>
            <a:r>
              <a:rPr lang="ru-RU" dirty="0" smtClean="0"/>
              <a:t>Правила подключения вольтметра.</a:t>
            </a:r>
          </a:p>
          <a:p>
            <a:r>
              <a:rPr lang="ru-RU" dirty="0" smtClean="0"/>
              <a:t>Проводить измерения напряжения, собирать электрическую цепь с вольтметром.</a:t>
            </a:r>
          </a:p>
          <a:p>
            <a:r>
              <a:rPr lang="ru-RU" dirty="0" smtClean="0"/>
              <a:t>Из истории изобретения вольтметра.</a:t>
            </a:r>
          </a:p>
          <a:p>
            <a:r>
              <a:rPr lang="ru-RU" dirty="0" smtClean="0"/>
              <a:t>Для чего нужно знать напряжение и многое другое.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543800" cy="4413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Физический диктант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000108"/>
            <a:ext cx="3900486" cy="524829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Что показывает напряжение? </a:t>
            </a:r>
            <a:endParaRPr lang="ru-RU" sz="2000" b="1" i="1" dirty="0" smtClean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Единицы измерения напряжения.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endParaRPr lang="ru-RU" sz="2000" b="1" i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Формула силы тока.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Прибор для измерения силы тока. </a:t>
            </a:r>
            <a:endParaRPr lang="ru-RU" sz="2000" i="1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286248" y="1214422"/>
            <a:ext cx="3657600" cy="528641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От чего зависит сила </a:t>
            </a:r>
            <a:r>
              <a:rPr lang="ru-RU" dirty="0" smtClean="0"/>
              <a:t>тока? </a:t>
            </a:r>
            <a:endParaRPr lang="ru-RU" sz="2200" i="1" dirty="0" smtClean="0"/>
          </a:p>
          <a:p>
            <a:pPr marL="514350" indent="-514350">
              <a:buFont typeface="+mj-lt"/>
              <a:buAutoNum type="arabicPeriod"/>
            </a:pP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Единицы измерения силы тока. </a:t>
            </a:r>
            <a:endParaRPr lang="ru-RU" sz="2200" i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Формула напряжения.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Обозначения прибора для измерения силы тока.  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>
          <a:xfrm>
            <a:off x="500034" y="571480"/>
            <a:ext cx="3657600" cy="428628"/>
          </a:xfrm>
        </p:spPr>
        <p:txBody>
          <a:bodyPr/>
          <a:lstStyle/>
          <a:p>
            <a:pPr algn="ctr"/>
            <a:r>
              <a:rPr lang="en-US" dirty="0" smtClean="0"/>
              <a:t>I</a:t>
            </a:r>
            <a:r>
              <a:rPr lang="ru-RU" dirty="0" smtClean="0"/>
              <a:t> в.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286248" y="571480"/>
            <a:ext cx="3657600" cy="428628"/>
          </a:xfrm>
        </p:spPr>
        <p:txBody>
          <a:bodyPr/>
          <a:lstStyle/>
          <a:p>
            <a:pPr algn="ctr"/>
            <a:r>
              <a:rPr lang="en-US" dirty="0" smtClean="0"/>
              <a:t>II</a:t>
            </a:r>
            <a:r>
              <a:rPr lang="ru-RU" dirty="0" smtClean="0"/>
              <a:t> в.</a:t>
            </a:r>
            <a:endParaRPr lang="ru-RU" dirty="0"/>
          </a:p>
        </p:txBody>
      </p:sp>
      <p:pic>
        <p:nvPicPr>
          <p:cNvPr id="8" name="Рисунок 7" descr="Безымянный.bmp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2969" b="92753"/>
          <a:stretch>
            <a:fillRect/>
          </a:stretch>
        </p:blipFill>
        <p:spPr>
          <a:xfrm>
            <a:off x="993726" y="4341825"/>
            <a:ext cx="934212" cy="64294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Рисунок 8" descr="2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861" b="29292"/>
          <a:stretch>
            <a:fillRect/>
          </a:stretch>
        </p:blipFill>
        <p:spPr>
          <a:xfrm>
            <a:off x="4827591" y="4159260"/>
            <a:ext cx="661998" cy="55563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Picture 27" descr="амперметр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0676" y="5765832"/>
            <a:ext cx="844550" cy="703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2782863" y="3575052"/>
            <a:ext cx="138749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/>
              <a:t>(</a:t>
            </a:r>
            <a:r>
              <a:rPr lang="ru-RU" b="1" i="1" dirty="0" smtClean="0"/>
              <a:t>Вольт)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92083" y="1676376"/>
            <a:ext cx="3541761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/>
              <a:t>(какую работу совершает </a:t>
            </a:r>
            <a:r>
              <a:rPr lang="ru-RU" b="1" i="1" dirty="0" err="1" smtClean="0"/>
              <a:t>эл</a:t>
            </a:r>
            <a:r>
              <a:rPr lang="ru-RU" b="1" i="1" dirty="0" smtClean="0"/>
              <a:t>. поле  при перемещении единичного положит. заряда из одной точки в другую.)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43702" y="3209922"/>
            <a:ext cx="118013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smtClean="0"/>
              <a:t>(Ампер)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90759" y="5802345"/>
            <a:ext cx="185659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smtClean="0"/>
              <a:t>(амперметр)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594364" y="1676376"/>
            <a:ext cx="330623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/>
              <a:t>(от заря прошедшего через поперечное сечение проводника)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Условные обозначения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лампочка , ключ, резистор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Аккумулятор, звонок, клеммы</a:t>
            </a:r>
            <a:endParaRPr lang="ru-RU" dirty="0"/>
          </a:p>
        </p:txBody>
      </p:sp>
      <p:pic>
        <p:nvPicPr>
          <p:cNvPr id="11" name="Picture 28" descr="батарея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8974" y="2552688"/>
            <a:ext cx="7683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3" descr="звонок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1338" y="2552688"/>
            <a:ext cx="7207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4" descr="ключ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7934" y="2589201"/>
            <a:ext cx="76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5" descr="лампа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596" y="2552688"/>
            <a:ext cx="7350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6" descr="резистор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00298" y="2589201"/>
            <a:ext cx="728663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вал 15"/>
          <p:cNvSpPr/>
          <p:nvPr/>
        </p:nvSpPr>
        <p:spPr>
          <a:xfrm>
            <a:off x="6543702" y="2771766"/>
            <a:ext cx="146052" cy="1460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799293" y="2771766"/>
            <a:ext cx="146052" cy="1460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544" y="0"/>
            <a:ext cx="7467600" cy="1165194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По фотографии нарисовать схему электрической цепи. Соответствуют ли  стрелки направлению </a:t>
            </a:r>
            <a:r>
              <a:rPr lang="ru-RU" sz="2400" dirty="0" err="1" smtClean="0"/>
              <a:t>эл.тока</a:t>
            </a:r>
            <a:endParaRPr lang="ru-RU" sz="2400" dirty="0"/>
          </a:p>
        </p:txBody>
      </p:sp>
      <p:pic>
        <p:nvPicPr>
          <p:cNvPr id="4" name="Содержимое 3" descr="img36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4545" t="50346" r="13636"/>
          <a:stretch>
            <a:fillRect/>
          </a:stretch>
        </p:blipFill>
        <p:spPr>
          <a:xfrm rot="5400000">
            <a:off x="-71487" y="1571629"/>
            <a:ext cx="2571770" cy="2000232"/>
          </a:xfrm>
        </p:spPr>
      </p:pic>
      <p:pic>
        <p:nvPicPr>
          <p:cNvPr id="5" name="Содержимое 3" descr="img368.jpg"/>
          <p:cNvPicPr>
            <a:picLocks noChangeAspect="1"/>
          </p:cNvPicPr>
          <p:nvPr/>
        </p:nvPicPr>
        <p:blipFill>
          <a:blip r:embed="rId2"/>
          <a:srcRect l="-6818" t="-4630" r="13636" b="47882"/>
          <a:stretch>
            <a:fillRect/>
          </a:stretch>
        </p:blipFill>
        <p:spPr>
          <a:xfrm rot="5400000">
            <a:off x="-107189" y="4036223"/>
            <a:ext cx="2928958" cy="2286016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3000364" y="1214422"/>
            <a:ext cx="3905250" cy="2643206"/>
            <a:chOff x="3000364" y="1214422"/>
            <a:chExt cx="3905250" cy="2643206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000364" y="1214422"/>
              <a:ext cx="3905250" cy="2643206"/>
              <a:chOff x="3000364" y="1214422"/>
              <a:chExt cx="3905250" cy="2643206"/>
            </a:xfrm>
          </p:grpSpPr>
          <p:pic>
            <p:nvPicPr>
              <p:cNvPr id="6" name="Рисунок 5" descr="pic2.gif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14151"/>
              <a:stretch>
                <a:fillRect/>
              </a:stretch>
            </p:blipFill>
            <p:spPr>
              <a:xfrm>
                <a:off x="3000364" y="1214422"/>
                <a:ext cx="3905250" cy="2166935"/>
              </a:xfrm>
              <a:prstGeom prst="rect">
                <a:avLst/>
              </a:prstGeom>
            </p:spPr>
          </p:pic>
          <p:sp>
            <p:nvSpPr>
              <p:cNvPr id="8" name="Блок-схема: узел суммирования 7"/>
              <p:cNvSpPr/>
              <p:nvPr/>
            </p:nvSpPr>
            <p:spPr>
              <a:xfrm>
                <a:off x="4572000" y="2857496"/>
                <a:ext cx="1000132" cy="1000132"/>
              </a:xfrm>
              <a:prstGeom prst="flowChartSummingJunction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люс 8"/>
              <p:cNvSpPr/>
              <p:nvPr/>
            </p:nvSpPr>
            <p:spPr>
              <a:xfrm>
                <a:off x="5929322" y="1214422"/>
                <a:ext cx="285752" cy="357190"/>
              </a:xfrm>
              <a:prstGeom prst="math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7" name="Прямая со стрелкой 16"/>
            <p:cNvCxnSpPr/>
            <p:nvPr/>
          </p:nvCxnSpPr>
          <p:spPr>
            <a:xfrm rot="10800000">
              <a:off x="4357686" y="1643050"/>
              <a:ext cx="64294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V="1">
              <a:off x="3500430" y="3500438"/>
              <a:ext cx="71438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/>
          <p:nvPr/>
        </p:nvGrpSpPr>
        <p:grpSpPr>
          <a:xfrm>
            <a:off x="2636811" y="3209922"/>
            <a:ext cx="5334000" cy="4095750"/>
            <a:chOff x="2714612" y="3214686"/>
            <a:chExt cx="5334000" cy="4095750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2714612" y="3214686"/>
              <a:ext cx="5334000" cy="4095750"/>
              <a:chOff x="2714612" y="3214686"/>
              <a:chExt cx="5334000" cy="4095750"/>
            </a:xfrm>
          </p:grpSpPr>
          <p:pic>
            <p:nvPicPr>
              <p:cNvPr id="14339" name="Picture 3" descr="C:\Users\Алексей\Pictures\сх.bmp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14612" y="3214686"/>
                <a:ext cx="5334000" cy="4095750"/>
              </a:xfrm>
              <a:prstGeom prst="rect">
                <a:avLst/>
              </a:prstGeom>
              <a:noFill/>
            </p:spPr>
          </p:pic>
          <p:sp>
            <p:nvSpPr>
              <p:cNvPr id="11" name="Блок-схема: узел суммирования 10"/>
              <p:cNvSpPr/>
              <p:nvPr/>
            </p:nvSpPr>
            <p:spPr>
              <a:xfrm>
                <a:off x="4500562" y="5500702"/>
                <a:ext cx="1000132" cy="1000132"/>
              </a:xfrm>
              <a:prstGeom prst="flowChartSummingJunction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" name="Плюс 13"/>
            <p:cNvSpPr/>
            <p:nvPr/>
          </p:nvSpPr>
          <p:spPr>
            <a:xfrm>
              <a:off x="6000760" y="4071942"/>
              <a:ext cx="285752" cy="285752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 rot="10800000">
              <a:off x="4714876" y="4286256"/>
              <a:ext cx="64294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flipV="1">
              <a:off x="5929322" y="6215082"/>
              <a:ext cx="71438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7012" y="1347759"/>
            <a:ext cx="6172200" cy="1894362"/>
          </a:xfrm>
        </p:spPr>
        <p:txBody>
          <a:bodyPr/>
          <a:lstStyle/>
          <a:p>
            <a:r>
              <a:rPr lang="ru-RU" dirty="0" smtClean="0"/>
              <a:t>Вольтметр. Измерение напряжения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Профессии, специальности. </a:t>
            </a:r>
            <a:endParaRPr lang="ru-RU" dirty="0"/>
          </a:p>
        </p:txBody>
      </p:sp>
      <p:pic>
        <p:nvPicPr>
          <p:cNvPr id="15362" name="Picture 2" descr="F:\p_r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3"/>
            <a:ext cx="3000396" cy="2658158"/>
          </a:xfrm>
          <a:prstGeom prst="rect">
            <a:avLst/>
          </a:prstGeom>
          <a:noFill/>
        </p:spPr>
      </p:pic>
      <p:pic>
        <p:nvPicPr>
          <p:cNvPr id="15363" name="Picture 3" descr="F:\7997942-1-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714356"/>
            <a:ext cx="2876550" cy="2908300"/>
          </a:xfrm>
          <a:prstGeom prst="rect">
            <a:avLst/>
          </a:prstGeom>
          <a:noFill/>
        </p:spPr>
      </p:pic>
      <p:pic>
        <p:nvPicPr>
          <p:cNvPr id="15364" name="Picture 4" descr="F:\0_38b0_f9797487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929066"/>
            <a:ext cx="3429024" cy="2571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3571876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радиоэлектроник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643570" y="3714752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электротехник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467600" cy="583103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Брянский государственный технический университет (БГТУ)</a:t>
            </a:r>
            <a:r>
              <a:rPr lang="ru-RU" dirty="0" smtClean="0"/>
              <a:t>, Брянск, </a:t>
            </a:r>
            <a:r>
              <a:rPr lang="ru-RU" dirty="0" err="1" smtClean="0"/>
              <a:t>б-р</a:t>
            </a:r>
            <a:r>
              <a:rPr lang="ru-RU" dirty="0" smtClean="0"/>
              <a:t> 50 лет Октября, 7 – А, тел. 54-90-43, 56-29-39</a:t>
            </a:r>
          </a:p>
          <a:p>
            <a:r>
              <a:rPr lang="ru-RU" b="1" dirty="0" smtClean="0"/>
              <a:t>Брянская государственная инженерно- технологическая академия (БГИТА)</a:t>
            </a:r>
            <a:r>
              <a:rPr lang="ru-RU" dirty="0" smtClean="0"/>
              <a:t>, </a:t>
            </a:r>
            <a:r>
              <a:rPr lang="ru-RU" dirty="0" err="1" smtClean="0"/>
              <a:t>пр-т</a:t>
            </a:r>
            <a:r>
              <a:rPr lang="ru-RU" dirty="0" smtClean="0"/>
              <a:t> Ст. Димитрова, 3, тел. 74-60-08, 64-99-12, 64-95-66</a:t>
            </a:r>
          </a:p>
          <a:p>
            <a:r>
              <a:rPr lang="ru-RU" b="1" dirty="0" smtClean="0"/>
              <a:t>Брянская государственная сельскохозяйственная академия (БГСХА)</a:t>
            </a:r>
            <a:r>
              <a:rPr lang="ru-RU" dirty="0" smtClean="0"/>
              <a:t>, Брянская обл., </a:t>
            </a:r>
            <a:r>
              <a:rPr lang="ru-RU" dirty="0" err="1" smtClean="0"/>
              <a:t>Выгоничский</a:t>
            </a:r>
            <a:r>
              <a:rPr lang="ru-RU" dirty="0" smtClean="0"/>
              <a:t> </a:t>
            </a:r>
            <a:r>
              <a:rPr lang="ru-RU" dirty="0" err="1" smtClean="0"/>
              <a:t>р-он</a:t>
            </a:r>
            <a:r>
              <a:rPr lang="ru-RU" dirty="0" smtClean="0"/>
              <a:t>, </a:t>
            </a:r>
            <a:r>
              <a:rPr lang="ru-RU" dirty="0" err="1" smtClean="0"/>
              <a:t>п.Кокино</a:t>
            </a:r>
            <a:r>
              <a:rPr lang="ru-RU" dirty="0" smtClean="0"/>
              <a:t>, тел. (241)2-43-21</a:t>
            </a:r>
          </a:p>
          <a:p>
            <a:r>
              <a:rPr lang="ru-RU" b="1" dirty="0" smtClean="0"/>
              <a:t>Брянский механико-технологический техникум пищевой промышленности</a:t>
            </a:r>
            <a:r>
              <a:rPr lang="ru-RU" dirty="0" smtClean="0"/>
              <a:t>, Брянская обл., п.Мичуринский, тел.91-12-34</a:t>
            </a:r>
          </a:p>
          <a:p>
            <a:r>
              <a:rPr lang="ru-RU" b="1" dirty="0" smtClean="0"/>
              <a:t>Брянский строительный техникум им.Профессора Н.Е.Жуковского</a:t>
            </a:r>
            <a:r>
              <a:rPr lang="ru-RU" dirty="0" smtClean="0"/>
              <a:t>, Брянск, ул. Октябрьская, 14, тел. 74-35-69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Познакомиться с вольтметром.</a:t>
            </a:r>
          </a:p>
          <a:p>
            <a:r>
              <a:rPr lang="ru-RU" i="1" dirty="0" smtClean="0"/>
              <a:t>Изучить</a:t>
            </a:r>
            <a:r>
              <a:rPr lang="ru-RU" dirty="0" smtClean="0"/>
              <a:t> правила измерения напряжения вольтметром.</a:t>
            </a:r>
          </a:p>
          <a:p>
            <a:r>
              <a:rPr lang="ru-RU" i="1" dirty="0" smtClean="0"/>
              <a:t>Научиться</a:t>
            </a:r>
            <a:r>
              <a:rPr lang="ru-RU" dirty="0" smtClean="0"/>
              <a:t> проводить измерения напряжения, собирать электрическую цепь с вольтметром, самостоятельно применять знания в новых условиях.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1316</TotalTime>
  <Words>614</Words>
  <Application>Microsoft Office PowerPoint</Application>
  <PresentationFormat>Экран (4:3)</PresentationFormat>
  <Paragraphs>111</Paragraphs>
  <Slides>23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Эркер</vt:lpstr>
      <vt:lpstr>Точечный рисунок</vt:lpstr>
      <vt:lpstr>Найти соответствующее условное обозначение </vt:lpstr>
      <vt:lpstr>Собрать цепь</vt:lpstr>
      <vt:lpstr>Физический диктант</vt:lpstr>
      <vt:lpstr>5. Условные обозначения</vt:lpstr>
      <vt:lpstr>По фотографии нарисовать схему электрической цепи. Соответствуют ли  стрелки направлению эл.тока</vt:lpstr>
      <vt:lpstr>Вольтметр. Измерение напряжения</vt:lpstr>
      <vt:lpstr>Профессии, специальности. </vt:lpstr>
      <vt:lpstr>Слайд 8</vt:lpstr>
      <vt:lpstr>Цель урока</vt:lpstr>
      <vt:lpstr>Обозначения вольтметра</vt:lpstr>
      <vt:lpstr>История создания вольтметра</vt:lpstr>
      <vt:lpstr>Правило пользования вольтметром</vt:lpstr>
      <vt:lpstr>На какое максимальное напряжение рассчитан прибор.  </vt:lpstr>
      <vt:lpstr>Определите цену деления прибора:</vt:lpstr>
      <vt:lpstr>Включение в цепь вольтметра</vt:lpstr>
      <vt:lpstr>Слайд 16</vt:lpstr>
      <vt:lpstr>Физпауза</vt:lpstr>
      <vt:lpstr>Правила электробезопасности</vt:lpstr>
      <vt:lpstr>Слайд 19</vt:lpstr>
      <vt:lpstr>Анализ результатов</vt:lpstr>
      <vt:lpstr>Слайд 21</vt:lpstr>
      <vt:lpstr>Домашнее задание</vt:lpstr>
      <vt:lpstr>Что узнали нового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Вольтметр. Измерение напряжения</dc:title>
  <dc:creator>Алексей</dc:creator>
  <cp:lastModifiedBy>notbyk</cp:lastModifiedBy>
  <cp:revision>120</cp:revision>
  <dcterms:created xsi:type="dcterms:W3CDTF">2010-01-27T19:07:50Z</dcterms:created>
  <dcterms:modified xsi:type="dcterms:W3CDTF">2010-02-01T18:10:02Z</dcterms:modified>
</cp:coreProperties>
</file>